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361" r:id="rId2"/>
    <p:sldId id="425" r:id="rId3"/>
    <p:sldId id="388" r:id="rId4"/>
    <p:sldId id="349" r:id="rId5"/>
    <p:sldId id="426" r:id="rId6"/>
    <p:sldId id="351" r:id="rId7"/>
    <p:sldId id="314" r:id="rId8"/>
    <p:sldId id="343" r:id="rId9"/>
    <p:sldId id="344" r:id="rId10"/>
    <p:sldId id="325" r:id="rId11"/>
    <p:sldId id="262" r:id="rId12"/>
    <p:sldId id="329" r:id="rId13"/>
    <p:sldId id="271" r:id="rId14"/>
    <p:sldId id="348" r:id="rId15"/>
    <p:sldId id="360" r:id="rId16"/>
    <p:sldId id="334" r:id="rId17"/>
    <p:sldId id="335" r:id="rId18"/>
    <p:sldId id="336" r:id="rId19"/>
    <p:sldId id="327" r:id="rId20"/>
    <p:sldId id="341" r:id="rId21"/>
    <p:sldId id="331" r:id="rId22"/>
    <p:sldId id="320" r:id="rId23"/>
    <p:sldId id="339" r:id="rId24"/>
    <p:sldId id="332" r:id="rId25"/>
    <p:sldId id="345" r:id="rId26"/>
    <p:sldId id="346" r:id="rId27"/>
    <p:sldId id="427" r:id="rId28"/>
    <p:sldId id="35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C56A8-6BC9-4352-B6BF-B4B486DD7A4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C326C-BDF5-4DC4-A0B7-1C06E6B0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C326C-BDF5-4DC4-A0B7-1C06E6B07C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87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AAD347D-5ACD-4C99-B74B-A9C85AD731AF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D19DC1-B2D8-4684-BD47-69716D163421}"/>
              </a:ext>
            </a:extLst>
          </p:cNvPr>
          <p:cNvSpPr/>
          <p:nvPr userDrawn="1"/>
        </p:nvSpPr>
        <p:spPr>
          <a:xfrm>
            <a:off x="0" y="-76200"/>
            <a:ext cx="121920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58996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509A250-FF31-4206-8172-F9D3106AACB1}" type="datetimeFigureOut">
              <a:rPr lang="en-US" dirty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4E191B-68DC-49EC-A7DA-0DEAC8ACD107}"/>
              </a:ext>
            </a:extLst>
          </p:cNvPr>
          <p:cNvSpPr/>
          <p:nvPr userDrawn="1"/>
        </p:nvSpPr>
        <p:spPr>
          <a:xfrm>
            <a:off x="0" y="877078"/>
            <a:ext cx="12192000" cy="598092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602" y="42596"/>
            <a:ext cx="9404723" cy="6886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602" y="1331259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  <p:sldLayoutId id="214748367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rgbClr val="0070C0"/>
          </a:solidFill>
          <a:latin typeface="Arial Rounded MT Bold" panose="020F07040305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None/>
        <a:defRPr sz="36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457200" indent="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None/>
        <a:defRPr sz="28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2pPr>
      <a:lvl3pPr marL="914400" indent="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None/>
        <a:defRPr sz="16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3pPr>
      <a:lvl4pPr marL="1371600" indent="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None/>
        <a:defRPr sz="1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4pPr>
      <a:lvl5pPr marL="1828800" indent="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None/>
        <a:defRPr sz="1400" b="0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hyperlink" Target="https://github.com/bcafferky/shared/tree/master/JupyterIntro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books.azure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hyperlink" Target="https://www.linkedin.com/in/bryancafferky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google.com/url?sa=i&amp;rct=j&amp;q=&amp;esrc=s&amp;source=images&amp;cd=&amp;cad=rja&amp;uact=8&amp;ved=2ahUKEwjJ47Sj2fzdAhVLn-AKHawlAj8QjRx6BAgBEAU&amp;url=http://www.youtube.com/premium/about/&amp;psig=AOvVaw2VLidcj8GT3ql6eX4RYBwI&amp;ust=1539289200518603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jupyter.org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.readthedocs.io/en/latest/architecture/how_jupyter_ipython_work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jupyter.readthedocs.io/en/latest/architecture/how_jupyter_ipython_work.htm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76" y="827642"/>
            <a:ext cx="5293474" cy="57345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3518"/>
            <a:ext cx="12192000" cy="636207"/>
          </a:xfrm>
        </p:spPr>
        <p:txBody>
          <a:bodyPr/>
          <a:lstStyle/>
          <a:p>
            <a:pPr algn="ctr"/>
            <a:r>
              <a:rPr lang="en-US" sz="3600" dirty="0"/>
              <a:t>An Introduction to Jupyter Notebooks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9573" y="6039020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by Bryan Cafferky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049" y="1621119"/>
            <a:ext cx="4417901" cy="4417901"/>
          </a:xfrm>
          <a:prstGeom prst="rect">
            <a:avLst/>
          </a:prstGeom>
        </p:spPr>
      </p:pic>
      <p:sp>
        <p:nvSpPr>
          <p:cNvPr id="6" name="AutoShape 2" descr="Image result for python">
            <a:extLst>
              <a:ext uri="{FF2B5EF4-FFF2-40B4-BE49-F238E27FC236}">
                <a16:creationId xmlns:a16="http://schemas.microsoft.com/office/drawing/2014/main" id="{CE327347-A86D-4C8F-8A11-CDE1F75DED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6067" y="337760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484680-C0A8-47D3-9C7D-A69F6F30E899}"/>
              </a:ext>
            </a:extLst>
          </p:cNvPr>
          <p:cNvSpPr/>
          <p:nvPr/>
        </p:nvSpPr>
        <p:spPr>
          <a:xfrm>
            <a:off x="4961467" y="6321407"/>
            <a:ext cx="7230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https://github.com/bcafferky/shared/tree/master/JupyterIntro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50527C-E5B6-42A6-96D7-67E6D7286D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1" y="4071049"/>
            <a:ext cx="2095458" cy="1808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F26CB-B660-4EEC-80E2-F586D920F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529" y="2552696"/>
            <a:ext cx="856338" cy="856338"/>
          </a:xfrm>
          <a:prstGeom prst="rect">
            <a:avLst/>
          </a:prstGeom>
          <a:solidFill>
            <a:srgbClr val="002060"/>
          </a:solidFill>
        </p:spPr>
      </p:pic>
    </p:spTree>
    <p:extLst>
      <p:ext uri="{BB962C8B-B14F-4D97-AF65-F5344CB8AC3E}">
        <p14:creationId xmlns:p14="http://schemas.microsoft.com/office/powerpoint/2010/main" val="21350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8825658" cy="776392"/>
          </a:xfrm>
        </p:spPr>
        <p:txBody>
          <a:bodyPr/>
          <a:lstStyle/>
          <a:p>
            <a:r>
              <a:rPr lang="en-US" sz="4400" dirty="0"/>
              <a:t>What is Jupyter Notebook?</a:t>
            </a:r>
          </a:p>
        </p:txBody>
      </p:sp>
      <p:pic>
        <p:nvPicPr>
          <p:cNvPr id="1026" name="Picture 2" descr="Image result for jupyter notebook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65" y="1092409"/>
            <a:ext cx="7571823" cy="56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ine Callout 1 2"/>
          <p:cNvSpPr/>
          <p:nvPr/>
        </p:nvSpPr>
        <p:spPr>
          <a:xfrm>
            <a:off x="9289360" y="1565104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 Prompt called a cell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512741" y="391519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Rich visualizations rendered inline.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5479582" y="886137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131127"/>
              <a:gd name="adj4" fmla="val -12703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Execute the cell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55164" y="3565093"/>
            <a:ext cx="278491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Code executes in real time.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Can go back, edit and re-run cells.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Like a cross between a command line and Excel spreadsheet.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8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011" y="203137"/>
            <a:ext cx="8825658" cy="599112"/>
          </a:xfrm>
        </p:spPr>
        <p:txBody>
          <a:bodyPr/>
          <a:lstStyle/>
          <a:p>
            <a:r>
              <a:rPr lang="en-US" sz="4000" dirty="0"/>
              <a:t>Starting Jupyter Notebook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47" y="1807138"/>
            <a:ext cx="2156018" cy="4820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376" y="121380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the command shell.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FFE8A9-A47E-46FA-BD41-EF8C35EDB289}"/>
              </a:ext>
            </a:extLst>
          </p:cNvPr>
          <p:cNvSpPr txBox="1"/>
          <p:nvPr/>
        </p:nvSpPr>
        <p:spPr>
          <a:xfrm>
            <a:off x="4517840" y="2336799"/>
            <a:ext cx="554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Included with the Python Anaconda Distribution</a:t>
            </a:r>
          </a:p>
        </p:txBody>
      </p:sp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7EC91200-2835-46E6-88E6-E454B7023EA2}"/>
              </a:ext>
            </a:extLst>
          </p:cNvPr>
          <p:cNvSpPr/>
          <p:nvPr/>
        </p:nvSpPr>
        <p:spPr>
          <a:xfrm>
            <a:off x="4897751" y="3125801"/>
            <a:ext cx="478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https://www.anaconda.com/download/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6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69861"/>
          </a:xfrm>
        </p:spPr>
        <p:txBody>
          <a:bodyPr/>
          <a:lstStyle/>
          <a:p>
            <a:r>
              <a:rPr lang="en-US" sz="4000" dirty="0"/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037" y="1043873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the Jupyter Notebook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8" y="1974204"/>
            <a:ext cx="6276975" cy="23431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7914012" y="2217220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602" y="4944234"/>
            <a:ext cx="987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 The notebook starts pointing to the folder from where the notebook was started.</a:t>
            </a:r>
          </a:p>
        </p:txBody>
      </p:sp>
    </p:spTree>
    <p:extLst>
      <p:ext uri="{BB962C8B-B14F-4D97-AF65-F5344CB8AC3E}">
        <p14:creationId xmlns:p14="http://schemas.microsoft.com/office/powerpoint/2010/main" val="242331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44" y="374011"/>
            <a:ext cx="8825658" cy="599112"/>
          </a:xfrm>
        </p:spPr>
        <p:txBody>
          <a:bodyPr/>
          <a:lstStyle/>
          <a:p>
            <a:r>
              <a:rPr lang="en-US" sz="4000" dirty="0"/>
              <a:t>The Jupyter Server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67" y="1286885"/>
            <a:ext cx="7902662" cy="44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2009001" y="1349425"/>
            <a:ext cx="8825658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Maximize Notebook Value</a:t>
            </a:r>
          </a:p>
        </p:txBody>
      </p:sp>
      <p:pic>
        <p:nvPicPr>
          <p:cNvPr id="3074" name="Picture 2" descr="Image result for azure cloud">
            <a:extLst>
              <a:ext uri="{FF2B5EF4-FFF2-40B4-BE49-F238E27FC236}">
                <a16:creationId xmlns:a16="http://schemas.microsoft.com/office/drawing/2014/main" id="{F0C129F7-AA73-4F39-A063-1AD8250E6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625" y="2653679"/>
            <a:ext cx="3703087" cy="211604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3699AF-B2C4-4C82-8CF3-4084E4F67C88}"/>
              </a:ext>
            </a:extLst>
          </p:cNvPr>
          <p:cNvSpPr/>
          <p:nvPr/>
        </p:nvSpPr>
        <p:spPr>
          <a:xfrm>
            <a:off x="3868897" y="5581289"/>
            <a:ext cx="354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https://notebooks.azure.com/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94E0C4-49F5-4878-9E8A-18F8AFE72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443" y="50660"/>
            <a:ext cx="8825658" cy="705711"/>
          </a:xfrm>
        </p:spPr>
        <p:txBody>
          <a:bodyPr/>
          <a:lstStyle/>
          <a:p>
            <a:r>
              <a:rPr lang="en-US" sz="4400" dirty="0"/>
              <a:t>Azure Notebooks</a:t>
            </a:r>
          </a:p>
        </p:txBody>
      </p:sp>
    </p:spTree>
    <p:extLst>
      <p:ext uri="{BB962C8B-B14F-4D97-AF65-F5344CB8AC3E}">
        <p14:creationId xmlns:p14="http://schemas.microsoft.com/office/powerpoint/2010/main" val="899307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94E0C4-49F5-4878-9E8A-18F8AFE72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443" y="50660"/>
            <a:ext cx="8825658" cy="705711"/>
          </a:xfrm>
        </p:spPr>
        <p:txBody>
          <a:bodyPr/>
          <a:lstStyle/>
          <a:p>
            <a:r>
              <a:rPr lang="en-US" sz="4400" dirty="0"/>
              <a:t>Azure Notebooks in ML Studio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06344-6F74-4D70-9FE6-D5C5E67E26B0}"/>
              </a:ext>
            </a:extLst>
          </p:cNvPr>
          <p:cNvSpPr/>
          <p:nvPr/>
        </p:nvSpPr>
        <p:spPr>
          <a:xfrm>
            <a:off x="4526499" y="6333259"/>
            <a:ext cx="313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https://studio.azureml.net/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3684A-2001-42CE-9250-373A34D74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904" y="934463"/>
            <a:ext cx="8825658" cy="52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84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69861"/>
          </a:xfrm>
        </p:spPr>
        <p:txBody>
          <a:bodyPr/>
          <a:lstStyle/>
          <a:p>
            <a:r>
              <a:rPr lang="en-US" sz="4000" dirty="0"/>
              <a:t>A First Look at a Notebook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72" y="893790"/>
            <a:ext cx="7810500" cy="5572125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658480" y="3673784"/>
            <a:ext cx="2824119" cy="1027687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New and the kernel, i.e. R</a:t>
            </a:r>
          </a:p>
        </p:txBody>
      </p:sp>
    </p:spTree>
    <p:extLst>
      <p:ext uri="{BB962C8B-B14F-4D97-AF65-F5344CB8AC3E}">
        <p14:creationId xmlns:p14="http://schemas.microsoft.com/office/powerpoint/2010/main" val="69380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69861"/>
          </a:xfrm>
        </p:spPr>
        <p:txBody>
          <a:bodyPr/>
          <a:lstStyle/>
          <a:p>
            <a:r>
              <a:rPr lang="en-US" sz="4000" dirty="0"/>
              <a:t>A First Look at a Notebook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11" y="835707"/>
            <a:ext cx="6952245" cy="5699876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545193" y="3382471"/>
            <a:ext cx="2791750" cy="1197621"/>
          </a:xfrm>
          <a:prstGeom prst="borderCallout1">
            <a:avLst>
              <a:gd name="adj1" fmla="val 18750"/>
              <a:gd name="adj2" fmla="val -8333"/>
              <a:gd name="adj3" fmla="val 3040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R code and press Shift + Enter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Click 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672" y="4233647"/>
            <a:ext cx="295275" cy="27622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9183115" y="1795083"/>
            <a:ext cx="2218563" cy="559699"/>
          </a:xfrm>
          <a:prstGeom prst="borderCallout1">
            <a:avLst>
              <a:gd name="adj1" fmla="val 18750"/>
              <a:gd name="adj2" fmla="val -8333"/>
              <a:gd name="adj3" fmla="val 34847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Running</a:t>
            </a:r>
          </a:p>
        </p:txBody>
      </p:sp>
    </p:spTree>
    <p:extLst>
      <p:ext uri="{BB962C8B-B14F-4D97-AF65-F5344CB8AC3E}">
        <p14:creationId xmlns:p14="http://schemas.microsoft.com/office/powerpoint/2010/main" val="2161879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69861"/>
          </a:xfrm>
        </p:spPr>
        <p:txBody>
          <a:bodyPr/>
          <a:lstStyle/>
          <a:p>
            <a:r>
              <a:rPr lang="en-US" sz="4000" dirty="0"/>
              <a:t>The Cell Toolbar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2233404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1881"/>
              <a:gd name="adj4" fmla="val 10631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Insert </a:t>
            </a:r>
            <a:r>
              <a:rPr lang="en-US" sz="1100" dirty="0"/>
              <a:t>Cell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57" y="2765369"/>
            <a:ext cx="6353517" cy="48762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463781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Cell(s) Up 1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840025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6881"/>
              <a:gd name="adj4" fmla="val 339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Run Code in Selected Cell(s)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824443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Set Cell Content Type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7042232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9381"/>
              <a:gd name="adj4" fmla="val 712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Restart the Kernel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549711" y="1510515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Cut Cell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2480214" y="1517259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Save Notebook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4650227" y="1494331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1869"/>
              <a:gd name="adj4" fmla="val -1564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Copy Cell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6875536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4369"/>
              <a:gd name="adj4" fmla="val -172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Stop Cell Execution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750744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6869"/>
              <a:gd name="adj4" fmla="val 631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 Down 1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3435611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3131"/>
              <a:gd name="adj4" fmla="val 120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Paste Cells Below</a:t>
            </a:r>
          </a:p>
        </p:txBody>
      </p:sp>
    </p:spTree>
    <p:extLst>
      <p:ext uri="{BB962C8B-B14F-4D97-AF65-F5344CB8AC3E}">
        <p14:creationId xmlns:p14="http://schemas.microsoft.com/office/powerpoint/2010/main" val="4720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4444" y="5682387"/>
            <a:ext cx="5496402" cy="669861"/>
          </a:xfrm>
        </p:spPr>
        <p:txBody>
          <a:bodyPr/>
          <a:lstStyle/>
          <a:p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Exploring Jupyter…</a:t>
            </a:r>
          </a:p>
        </p:txBody>
      </p:sp>
      <p:pic>
        <p:nvPicPr>
          <p:cNvPr id="2050" name="Picture 2" descr="Image result for jupi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09" y="783579"/>
            <a:ext cx="8143364" cy="45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45258" y="1666959"/>
            <a:ext cx="209704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New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Sample notebooks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Cell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Widgets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3617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341" y="255456"/>
            <a:ext cx="8825658" cy="497435"/>
          </a:xfrm>
        </p:spPr>
        <p:txBody>
          <a:bodyPr/>
          <a:lstStyle/>
          <a:p>
            <a:r>
              <a:rPr lang="en-US" sz="3200" dirty="0">
                <a:solidFill>
                  <a:srgbClr val="002060"/>
                </a:solidFill>
              </a:rPr>
              <a:t>About Bryan Cafferky…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53756" y="6214039"/>
            <a:ext cx="4853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2"/>
              </a:rPr>
              <a:t>https://www.linkedin.com/in/bryancafferky</a:t>
            </a:r>
            <a:endParaRPr lang="en-US" sz="16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3756" y="1058354"/>
            <a:ext cx="11684488" cy="378565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Microsoft Data and AI Solutions Enabler for Healthcare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Decades of IT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Past Microsoft Data Platform MVP and Cloud and Data Center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Author of Pro PowerShell for Database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Experienced in health care, insurance, banking, and ecommerce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Founded and lead PASS Chapter The RI Microsoft BI User Group and The Boston Data Science Group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403" y="4819180"/>
            <a:ext cx="1792855" cy="1547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84C21-7E2A-438D-B523-A79984D4F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0646" y="6434092"/>
            <a:ext cx="1751612" cy="287742"/>
          </a:xfrm>
          <a:prstGeom prst="rect">
            <a:avLst/>
          </a:prstGeom>
        </p:spPr>
      </p:pic>
      <p:pic>
        <p:nvPicPr>
          <p:cNvPr id="2050" name="Picture 2" descr="Image result for youtube images">
            <a:hlinkClick r:id="rId5"/>
            <a:extLst>
              <a:ext uri="{FF2B5EF4-FFF2-40B4-BE49-F238E27FC236}">
                <a16:creationId xmlns:a16="http://schemas.microsoft.com/office/drawing/2014/main" id="{5ED16526-74B7-4CE1-A134-BE82F43F9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40" y="5564189"/>
            <a:ext cx="2463966" cy="55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852222-FF30-40A5-8BE1-BD757016E7BC}"/>
              </a:ext>
            </a:extLst>
          </p:cNvPr>
          <p:cNvSpPr/>
          <p:nvPr/>
        </p:nvSpPr>
        <p:spPr>
          <a:xfrm>
            <a:off x="5674360" y="6233212"/>
            <a:ext cx="3552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Subscribe to my YouTube Channel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C18E0-8082-4DC5-BD49-67A7B30F6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65" y="5414891"/>
            <a:ext cx="2636094" cy="65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23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2604" y="3101027"/>
            <a:ext cx="5496402" cy="669861"/>
          </a:xfrm>
        </p:spPr>
        <p:txBody>
          <a:bodyPr/>
          <a:lstStyle/>
          <a:p>
            <a:r>
              <a:rPr lang="en-US" sz="4000" b="1" i="1" dirty="0">
                <a:hlinkClick r:id="rId2"/>
              </a:rPr>
              <a:t>http://jupyter.org/</a:t>
            </a:r>
            <a:endParaRPr lang="en-US" sz="4000" b="1" i="1" dirty="0"/>
          </a:p>
        </p:txBody>
      </p:sp>
      <p:pic>
        <p:nvPicPr>
          <p:cNvPr id="2050" name="Picture 2" descr="Image result for jupi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7" y="192733"/>
            <a:ext cx="3051805" cy="171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76826" y="4143122"/>
            <a:ext cx="326082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notebook play area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515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355" y="249392"/>
            <a:ext cx="8825658" cy="418638"/>
          </a:xfrm>
        </p:spPr>
        <p:txBody>
          <a:bodyPr/>
          <a:lstStyle/>
          <a:p>
            <a:r>
              <a:rPr lang="en-US" sz="3200" dirty="0"/>
              <a:t>Use R and Python Together…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63" y="920955"/>
            <a:ext cx="7922103" cy="593704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5964435" y="920955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27985"/>
              <a:gd name="adj4" fmla="val -16253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Loads R Python Extension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925488" y="1594320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79478"/>
              <a:gd name="adj4" fmla="val -23590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%R to run  R code in the cell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9709150" y="1578135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39396"/>
              <a:gd name="adj4" fmla="val -41970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language is Python 3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7168250" y="4321336"/>
            <a:ext cx="2155179" cy="1240780"/>
          </a:xfrm>
          <a:prstGeom prst="borderCallout1">
            <a:avLst>
              <a:gd name="adj1" fmla="val 18750"/>
              <a:gd name="adj2" fmla="val -8333"/>
              <a:gd name="adj3" fmla="val -70142"/>
              <a:gd name="adj4" fmla="val -18808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%%R defines data to be passed between R and Python:</a:t>
            </a:r>
          </a:p>
          <a:p>
            <a:r>
              <a:rPr lang="en-US" sz="1400" dirty="0"/>
              <a:t>-i = Python to R</a:t>
            </a:r>
          </a:p>
          <a:p>
            <a:r>
              <a:rPr lang="en-US" sz="1400" dirty="0"/>
              <a:t>-o = R to Python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8802841" y="2622009"/>
            <a:ext cx="1564460" cy="925190"/>
          </a:xfrm>
          <a:prstGeom prst="borderCallout1">
            <a:avLst>
              <a:gd name="adj1" fmla="val 18750"/>
              <a:gd name="adj2" fmla="val -8333"/>
              <a:gd name="adj3" fmla="val 99146"/>
              <a:gd name="adj4" fmla="val -12019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ggplot call passing data frame, </a:t>
            </a:r>
            <a:r>
              <a:rPr lang="en-US" sz="1400" dirty="0" err="1"/>
              <a:t>df</a:t>
            </a:r>
            <a:r>
              <a:rPr lang="en-US" sz="1400" dirty="0"/>
              <a:t>, from Python</a:t>
            </a:r>
          </a:p>
        </p:txBody>
      </p:sp>
    </p:spTree>
    <p:extLst>
      <p:ext uri="{BB962C8B-B14F-4D97-AF65-F5344CB8AC3E}">
        <p14:creationId xmlns:p14="http://schemas.microsoft.com/office/powerpoint/2010/main" val="380991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860" y="0"/>
            <a:ext cx="8825658" cy="599112"/>
          </a:xfrm>
        </p:spPr>
        <p:txBody>
          <a:bodyPr/>
          <a:lstStyle/>
          <a:p>
            <a:r>
              <a:rPr lang="en-US" sz="2800" dirty="0"/>
              <a:t>Accessing Spark with </a:t>
            </a:r>
            <a:r>
              <a:rPr lang="en-US" sz="2800" dirty="0" err="1"/>
              <a:t>pyspark</a:t>
            </a:r>
            <a:r>
              <a:rPr lang="en-US" sz="2800" dirty="0"/>
              <a:t>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6" y="741994"/>
            <a:ext cx="8140588" cy="6014211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9710442" y="138373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 </a:t>
            </a:r>
            <a:r>
              <a:rPr lang="en-US" sz="1400" dirty="0" err="1"/>
              <a:t>pyspark</a:t>
            </a:r>
            <a:r>
              <a:rPr lang="en-US" sz="1400" dirty="0"/>
              <a:t> module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9668633" y="213494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the Spark context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9692909" y="324355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Point context to HDFS file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9757646" y="4093220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513"/>
              <a:gd name="adj4" fmla="val -11227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 the data in Spark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9692909" y="527465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28829"/>
              <a:gd name="adj4" fmla="val -10439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Sample the data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784456" y="229678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40237"/>
              <a:gd name="adj4" fmla="val -94091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Resilient Distributed Dataset</a:t>
            </a:r>
          </a:p>
        </p:txBody>
      </p:sp>
    </p:spTree>
    <p:extLst>
      <p:ext uri="{BB962C8B-B14F-4D97-AF65-F5344CB8AC3E}">
        <p14:creationId xmlns:p14="http://schemas.microsoft.com/office/powerpoint/2010/main" val="245908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860" y="0"/>
            <a:ext cx="8825658" cy="599112"/>
          </a:xfrm>
        </p:spPr>
        <p:txBody>
          <a:bodyPr/>
          <a:lstStyle/>
          <a:p>
            <a:r>
              <a:rPr lang="en-US" sz="2800" dirty="0"/>
              <a:t>Presentations from Jupyter…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9" y="817297"/>
            <a:ext cx="9144140" cy="5737968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389295" y="2241493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38534"/>
              <a:gd name="adj4" fmla="val -105606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Switch to Slideshow Mode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10275537" y="221586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4299"/>
              <a:gd name="adj4" fmla="val -66818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Slides</a:t>
            </a:r>
          </a:p>
        </p:txBody>
      </p:sp>
    </p:spTree>
    <p:extLst>
      <p:ext uri="{BB962C8B-B14F-4D97-AF65-F5344CB8AC3E}">
        <p14:creationId xmlns:p14="http://schemas.microsoft.com/office/powerpoint/2010/main" val="2600968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2667"/>
            <a:ext cx="10850967" cy="599112"/>
          </a:xfrm>
        </p:spPr>
        <p:txBody>
          <a:bodyPr/>
          <a:lstStyle/>
          <a:p>
            <a:r>
              <a:rPr lang="en-US" sz="3600" dirty="0" err="1"/>
              <a:t>Github</a:t>
            </a:r>
            <a:r>
              <a:rPr lang="en-US" sz="3600" dirty="0"/>
              <a:t> Renders Notebooks Automatically…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94" y="1063606"/>
            <a:ext cx="7251261" cy="55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9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71959"/>
          </a:xfrm>
        </p:spPr>
        <p:txBody>
          <a:bodyPr/>
          <a:lstStyle/>
          <a:p>
            <a:r>
              <a:rPr lang="en-US" sz="4400" dirty="0"/>
              <a:t>Kernel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852612"/>
            <a:ext cx="6219825" cy="315277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8180020" y="4594660"/>
            <a:ext cx="2875908" cy="1573384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Can be many kernels: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PowerShell</a:t>
            </a:r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http://jupyter.readthedocs.io/en/latest/architecture/how_jupyter_ipython_work.html</a:t>
            </a:r>
            <a:endParaRPr lang="en-US" sz="1200" dirty="0"/>
          </a:p>
        </p:txBody>
      </p:sp>
      <p:sp>
        <p:nvSpPr>
          <p:cNvPr id="8" name="Line Callout 1 7"/>
          <p:cNvSpPr/>
          <p:nvPr/>
        </p:nvSpPr>
        <p:spPr>
          <a:xfrm>
            <a:off x="4148838" y="4018777"/>
            <a:ext cx="1329470" cy="715064"/>
          </a:xfrm>
          <a:prstGeom prst="borderCallout1">
            <a:avLst>
              <a:gd name="adj1" fmla="val 45899"/>
              <a:gd name="adj2" fmla="val 105985"/>
              <a:gd name="adj3" fmla="val 47654"/>
              <a:gd name="adj4" fmla="val 1512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410158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360" y="-180893"/>
            <a:ext cx="8825658" cy="985006"/>
          </a:xfrm>
        </p:spPr>
        <p:txBody>
          <a:bodyPr/>
          <a:lstStyle/>
          <a:p>
            <a:r>
              <a:rPr lang="en-US" sz="4400" dirty="0"/>
              <a:t>Flexible Notebook Conversions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http://jupyter.readthedocs.io/en/latest/architecture/how_jupyter_ipython_work.html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472" y="2089265"/>
            <a:ext cx="6153150" cy="2895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537807" y="4986021"/>
            <a:ext cx="2875908" cy="1132808"/>
          </a:xfrm>
          <a:prstGeom prst="borderCallout1">
            <a:avLst>
              <a:gd name="adj1" fmla="val -5025"/>
              <a:gd name="adj2" fmla="val 11033"/>
              <a:gd name="adj3" fmla="val -24658"/>
              <a:gd name="adj4" fmla="val -2954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Formats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HTML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Script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6901478" y="3049081"/>
            <a:ext cx="1287661" cy="301021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nbconvert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5711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331" y="164286"/>
            <a:ext cx="8825658" cy="599112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Competition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944" y="1296511"/>
            <a:ext cx="5331909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RStudio R Notebooks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Apache Zeppelin Notebooks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Databricks Notebooks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jupiter">
            <a:extLst>
              <a:ext uri="{FF2B5EF4-FFF2-40B4-BE49-F238E27FC236}">
                <a16:creationId xmlns:a16="http://schemas.microsoft.com/office/drawing/2014/main" id="{3CFB1B79-5AE0-4530-8167-5D7A1AD8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05" y="4672737"/>
            <a:ext cx="3353551" cy="188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177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443" y="50660"/>
            <a:ext cx="8825658" cy="705711"/>
          </a:xfrm>
        </p:spPr>
        <p:txBody>
          <a:bodyPr/>
          <a:lstStyle/>
          <a:p>
            <a:r>
              <a:rPr lang="en-US" sz="4400" dirty="0"/>
              <a:t>Wrapping Up</a:t>
            </a:r>
          </a:p>
        </p:txBody>
      </p:sp>
      <p:pic>
        <p:nvPicPr>
          <p:cNvPr id="1026" name="Picture 2" descr="Image result for teaching">
            <a:extLst>
              <a:ext uri="{FF2B5EF4-FFF2-40B4-BE49-F238E27FC236}">
                <a16:creationId xmlns:a16="http://schemas.microsoft.com/office/drawing/2014/main" id="{06D036EB-45EB-4949-A93B-30970028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32" y="1375533"/>
            <a:ext cx="3811763" cy="2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llaboration">
            <a:extLst>
              <a:ext uri="{FF2B5EF4-FFF2-40B4-BE49-F238E27FC236}">
                <a16:creationId xmlns:a16="http://schemas.microsoft.com/office/drawing/2014/main" id="{B80AC125-756C-4D14-B525-666125A5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7" y="1375533"/>
            <a:ext cx="3809999" cy="2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search">
            <a:extLst>
              <a:ext uri="{FF2B5EF4-FFF2-40B4-BE49-F238E27FC236}">
                <a16:creationId xmlns:a16="http://schemas.microsoft.com/office/drawing/2014/main" id="{4693A71F-D84E-473A-89BF-6D3A2119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31" y="4324970"/>
            <a:ext cx="3810001" cy="228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exploring">
            <a:extLst>
              <a:ext uri="{FF2B5EF4-FFF2-40B4-BE49-F238E27FC236}">
                <a16:creationId xmlns:a16="http://schemas.microsoft.com/office/drawing/2014/main" id="{B1734D21-EFA6-49EC-9D87-4A8C96C5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7" y="4252471"/>
            <a:ext cx="3810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20AEC-BBB1-4592-8003-F245D35BFFDC}"/>
              </a:ext>
            </a:extLst>
          </p:cNvPr>
          <p:cNvSpPr txBox="1"/>
          <p:nvPr/>
        </p:nvSpPr>
        <p:spPr>
          <a:xfrm>
            <a:off x="2400725" y="3454058"/>
            <a:ext cx="122341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Teaching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293066" y="6181878"/>
            <a:ext cx="1231427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489FE-698F-4536-95EA-790625322485}"/>
              </a:ext>
            </a:extLst>
          </p:cNvPr>
          <p:cNvSpPr txBox="1"/>
          <p:nvPr/>
        </p:nvSpPr>
        <p:spPr>
          <a:xfrm>
            <a:off x="8067726" y="3454058"/>
            <a:ext cx="1723549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Collaboration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140193" y="6181878"/>
            <a:ext cx="141577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62919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8296" y="76200"/>
            <a:ext cx="9258300" cy="838200"/>
          </a:xfrm>
        </p:spPr>
        <p:txBody>
          <a:bodyPr/>
          <a:lstStyle/>
          <a:p>
            <a:r>
              <a:rPr lang="en-US" sz="3600" i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Subscribe to my YouTube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9088B-BBA9-47AB-9BEA-39744641B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504" y="-31072"/>
            <a:ext cx="8382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FC808-765C-4C35-8C5E-633402F9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-26632"/>
            <a:ext cx="838199" cy="838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EE44B-6655-4A58-B191-30DA5ABDA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24000"/>
            <a:ext cx="10210800" cy="5105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9C8A2D-C592-4A8F-8EE8-A24D430B91F1}"/>
              </a:ext>
            </a:extLst>
          </p:cNvPr>
          <p:cNvSpPr/>
          <p:nvPr/>
        </p:nvSpPr>
        <p:spPr>
          <a:xfrm>
            <a:off x="2524978" y="914400"/>
            <a:ext cx="6684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https://www.youtube.com/c/BryanCafferky</a:t>
            </a:r>
          </a:p>
        </p:txBody>
      </p:sp>
    </p:spTree>
    <p:extLst>
      <p:ext uri="{BB962C8B-B14F-4D97-AF65-F5344CB8AC3E}">
        <p14:creationId xmlns:p14="http://schemas.microsoft.com/office/powerpoint/2010/main" val="3330461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588" y="123159"/>
            <a:ext cx="8825658" cy="632621"/>
          </a:xfrm>
        </p:spPr>
        <p:txBody>
          <a:bodyPr/>
          <a:lstStyle/>
          <a:p>
            <a:r>
              <a:rPr lang="en-US" sz="4400" dirty="0"/>
              <a:t>Getting Jupyter Notebook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3C911-3E57-4B41-A14B-FBEF92D0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01" y="1136430"/>
            <a:ext cx="10821798" cy="5038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AE433-BAA8-43A9-8636-2EEC9DDD9AEF}"/>
              </a:ext>
            </a:extLst>
          </p:cNvPr>
          <p:cNvSpPr/>
          <p:nvPr/>
        </p:nvSpPr>
        <p:spPr>
          <a:xfrm>
            <a:off x="3504017" y="6365509"/>
            <a:ext cx="478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https://www.anaconda.com/download/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8AAFA4E5-64B5-4758-BD99-DEE7F2BBC953}"/>
              </a:ext>
            </a:extLst>
          </p:cNvPr>
          <p:cNvSpPr/>
          <p:nvPr/>
        </p:nvSpPr>
        <p:spPr>
          <a:xfrm>
            <a:off x="5875089" y="2676088"/>
            <a:ext cx="1686188" cy="889233"/>
          </a:xfrm>
          <a:prstGeom prst="borderCallout1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Going </a:t>
            </a:r>
            <a:r>
              <a:rPr lang="en-US" dirty="0" err="1"/>
              <a:t>Foward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588" y="123159"/>
            <a:ext cx="8825658" cy="632621"/>
          </a:xfrm>
        </p:spPr>
        <p:txBody>
          <a:bodyPr/>
          <a:lstStyle/>
          <a:p>
            <a:r>
              <a:rPr lang="en-US" sz="4400" dirty="0"/>
              <a:t>What is Jupyter Notebook?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15519"/>
            <a:ext cx="113347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3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443" y="50660"/>
            <a:ext cx="8825658" cy="705711"/>
          </a:xfrm>
        </p:spPr>
        <p:txBody>
          <a:bodyPr/>
          <a:lstStyle/>
          <a:p>
            <a:r>
              <a:rPr lang="en-US" sz="4400" dirty="0"/>
              <a:t>When to Use Notebooks?</a:t>
            </a:r>
          </a:p>
        </p:txBody>
      </p:sp>
      <p:pic>
        <p:nvPicPr>
          <p:cNvPr id="1026" name="Picture 2" descr="Image result for teaching">
            <a:extLst>
              <a:ext uri="{FF2B5EF4-FFF2-40B4-BE49-F238E27FC236}">
                <a16:creationId xmlns:a16="http://schemas.microsoft.com/office/drawing/2014/main" id="{06D036EB-45EB-4949-A93B-30970028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32" y="1375533"/>
            <a:ext cx="3811763" cy="2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llaboration">
            <a:extLst>
              <a:ext uri="{FF2B5EF4-FFF2-40B4-BE49-F238E27FC236}">
                <a16:creationId xmlns:a16="http://schemas.microsoft.com/office/drawing/2014/main" id="{B80AC125-756C-4D14-B525-666125A5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7" y="1375533"/>
            <a:ext cx="3809999" cy="2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search">
            <a:extLst>
              <a:ext uri="{FF2B5EF4-FFF2-40B4-BE49-F238E27FC236}">
                <a16:creationId xmlns:a16="http://schemas.microsoft.com/office/drawing/2014/main" id="{4693A71F-D84E-473A-89BF-6D3A2119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31" y="4324970"/>
            <a:ext cx="3810001" cy="228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exploring">
            <a:extLst>
              <a:ext uri="{FF2B5EF4-FFF2-40B4-BE49-F238E27FC236}">
                <a16:creationId xmlns:a16="http://schemas.microsoft.com/office/drawing/2014/main" id="{B1734D21-EFA6-49EC-9D87-4A8C96C5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7" y="4252471"/>
            <a:ext cx="3810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20AEC-BBB1-4592-8003-F245D35BFFDC}"/>
              </a:ext>
            </a:extLst>
          </p:cNvPr>
          <p:cNvSpPr txBox="1"/>
          <p:nvPr/>
        </p:nvSpPr>
        <p:spPr>
          <a:xfrm>
            <a:off x="2400725" y="3454058"/>
            <a:ext cx="122341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Teaching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293066" y="6181878"/>
            <a:ext cx="1231427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489FE-698F-4536-95EA-790625322485}"/>
              </a:ext>
            </a:extLst>
          </p:cNvPr>
          <p:cNvSpPr txBox="1"/>
          <p:nvPr/>
        </p:nvSpPr>
        <p:spPr>
          <a:xfrm>
            <a:off x="8140193" y="3451961"/>
            <a:ext cx="1723549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Collaboration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140193" y="6181878"/>
            <a:ext cx="141577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14380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331" y="164286"/>
            <a:ext cx="8825658" cy="599112"/>
          </a:xfrm>
        </p:spPr>
        <p:txBody>
          <a:bodyPr/>
          <a:lstStyle/>
          <a:p>
            <a:r>
              <a:rPr lang="en-US" sz="4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Jupyter Notebook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944" y="1296511"/>
            <a:ext cx="690830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Written in Python – originally called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Real time execution and rendering.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Many languages supported.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Supports Spark API (pySpark, SparkR, SparklyR)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share via GitHub, JupyterHub, and Azure.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Built-in Viewer Support in GitHub.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jupiter">
            <a:extLst>
              <a:ext uri="{FF2B5EF4-FFF2-40B4-BE49-F238E27FC236}">
                <a16:creationId xmlns:a16="http://schemas.microsoft.com/office/drawing/2014/main" id="{3CFB1B79-5AE0-4530-8167-5D7A1AD8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05" y="4672737"/>
            <a:ext cx="3353551" cy="188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3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85237"/>
          </a:xfrm>
        </p:spPr>
        <p:txBody>
          <a:bodyPr/>
          <a:lstStyle/>
          <a:p>
            <a:r>
              <a:rPr lang="en-US" sz="4400" dirty="0"/>
              <a:t>What’s in a name?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1685" y="2071561"/>
            <a:ext cx="4221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2303533" y="465022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3446"/>
              <a:gd name="adj4" fmla="val 8462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Julia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4244274" y="503729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0743"/>
              <a:gd name="adj4" fmla="val 5313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880928" y="443713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10473"/>
              <a:gd name="adj4" fmla="val 940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4669105" y="330964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3607699" y="330829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6696161" y="3289413"/>
            <a:ext cx="331773" cy="534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22967" y="1896773"/>
            <a:ext cx="2099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Emphasizes multi-language support.</a:t>
            </a:r>
          </a:p>
        </p:txBody>
      </p:sp>
    </p:spTree>
    <p:extLst>
      <p:ext uri="{BB962C8B-B14F-4D97-AF65-F5344CB8AC3E}">
        <p14:creationId xmlns:p14="http://schemas.microsoft.com/office/powerpoint/2010/main" val="396748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765093"/>
          </a:xfrm>
        </p:spPr>
        <p:txBody>
          <a:bodyPr/>
          <a:lstStyle/>
          <a:p>
            <a:r>
              <a:rPr lang="en-US" sz="4400" dirty="0"/>
              <a:t>Why Notebook?</a:t>
            </a:r>
          </a:p>
        </p:txBody>
      </p:sp>
      <p:pic>
        <p:nvPicPr>
          <p:cNvPr id="1026" name="Picture 2" descr="http://lowres-picturecabinet.com.s3-eu-west-1.amazonaws.com/43/main/13/924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50" y="1260937"/>
            <a:ext cx="5913377" cy="54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70569" y="2027864"/>
            <a:ext cx="26100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From Galileo’s Notebook – 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Drawing’s of Jupiter’s satellites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744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24189</TotalTime>
  <Words>636</Words>
  <Application>Microsoft Office PowerPoint</Application>
  <PresentationFormat>Widescreen</PresentationFormat>
  <Paragraphs>151</Paragraphs>
  <Slides>28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Rounded MT Bold</vt:lpstr>
      <vt:lpstr>Calibri</vt:lpstr>
      <vt:lpstr>Century Gothic</vt:lpstr>
      <vt:lpstr>Wingdings 3</vt:lpstr>
      <vt:lpstr>Ion</vt:lpstr>
      <vt:lpstr>An Introduction to Jupyter Notebooks</vt:lpstr>
      <vt:lpstr>About Bryan Cafferky…</vt:lpstr>
      <vt:lpstr>Subscribe to my YouTube Channel</vt:lpstr>
      <vt:lpstr>Getting Jupyter Notebook</vt:lpstr>
      <vt:lpstr>What is Jupyter Notebook?</vt:lpstr>
      <vt:lpstr>When to Use Notebooks?</vt:lpstr>
      <vt:lpstr>Jupyter Notebook </vt:lpstr>
      <vt:lpstr>What’s in a name?</vt:lpstr>
      <vt:lpstr>Why Notebook?</vt:lpstr>
      <vt:lpstr>What is Jupyter Notebook?</vt:lpstr>
      <vt:lpstr>Starting Jupyter Notebook</vt:lpstr>
      <vt:lpstr>Installing Jupyter Notebook</vt:lpstr>
      <vt:lpstr>The Jupyter Server Running</vt:lpstr>
      <vt:lpstr>Azure Notebooks</vt:lpstr>
      <vt:lpstr>Azure Notebooks in ML Studio</vt:lpstr>
      <vt:lpstr>A First Look at a Notebook</vt:lpstr>
      <vt:lpstr>A First Look at a Notebook</vt:lpstr>
      <vt:lpstr>The Cell Toolbar</vt:lpstr>
      <vt:lpstr>Exploring Jupyter…</vt:lpstr>
      <vt:lpstr>http://jupyter.org/</vt:lpstr>
      <vt:lpstr>Use R and Python Together…</vt:lpstr>
      <vt:lpstr>Accessing Spark with pyspark…</vt:lpstr>
      <vt:lpstr>Presentations from Jupyter…</vt:lpstr>
      <vt:lpstr>Github Renders Notebooks Automatically…</vt:lpstr>
      <vt:lpstr>Kernel Architecture</vt:lpstr>
      <vt:lpstr>Flexible Notebook Conversions</vt:lpstr>
      <vt:lpstr>Competition</vt:lpstr>
      <vt:lpstr>Wrapping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Searching</dc:title>
  <dc:creator>BryanCafferky</dc:creator>
  <cp:lastModifiedBy>Bryan Cafferky</cp:lastModifiedBy>
  <cp:revision>282</cp:revision>
  <dcterms:created xsi:type="dcterms:W3CDTF">2015-12-02T19:37:42Z</dcterms:created>
  <dcterms:modified xsi:type="dcterms:W3CDTF">2018-11-26T17:46:52Z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brcaffer@microsoft.com</vt:lpwstr>
  </property>
  <property fmtid="{D5CDD505-2E9C-101B-9397-08002B2CF9AE}" pid="5" name="MSIP_Label_f42aa342-8706-4288-bd11-ebb85995028c_SetDate">
    <vt:lpwstr>2018-08-23T16:30:07.5028664Z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